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72" r:id="rId4"/>
    <p:sldId id="259" r:id="rId5"/>
    <p:sldId id="288" r:id="rId6"/>
    <p:sldId id="290" r:id="rId7"/>
    <p:sldId id="280" r:id="rId8"/>
    <p:sldId id="276" r:id="rId9"/>
    <p:sldId id="291" r:id="rId10"/>
    <p:sldId id="275" r:id="rId11"/>
    <p:sldId id="292" r:id="rId12"/>
    <p:sldId id="284" r:id="rId13"/>
    <p:sldId id="293" r:id="rId14"/>
    <p:sldId id="285" r:id="rId15"/>
    <p:sldId id="294" r:id="rId16"/>
    <p:sldId id="283" r:id="rId17"/>
    <p:sldId id="300" r:id="rId18"/>
    <p:sldId id="298" r:id="rId19"/>
    <p:sldId id="301" r:id="rId20"/>
    <p:sldId id="295" r:id="rId21"/>
    <p:sldId id="296" r:id="rId22"/>
    <p:sldId id="299" r:id="rId23"/>
    <p:sldId id="29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5576" y="1628800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endParaRPr kumimoji="0" lang="ru-RU" sz="3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3714752"/>
            <a:ext cx="5282100" cy="2214578"/>
          </a:xfrm>
        </p:spPr>
        <p:txBody>
          <a:bodyPr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err="1" smtClean="0">
                <a:solidFill>
                  <a:srgbClr val="7030A0"/>
                </a:solidFill>
              </a:rPr>
              <a:t>Яковчик</a:t>
            </a:r>
            <a:r>
              <a:rPr lang="ru-RU" sz="2800" b="1" i="1" dirty="0" smtClean="0">
                <a:solidFill>
                  <a:srgbClr val="7030A0"/>
                </a:solidFill>
              </a:rPr>
              <a:t>  Елена Михайловна,          учитель начальных классов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7030A0"/>
                </a:solidFill>
              </a:rPr>
              <a:t>        ГУО «СШ №5 г. Слонима»</a:t>
            </a:r>
            <a:endParaRPr lang="ru-RU" sz="2800" b="1" i="1" dirty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</a:pP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8728" y="1857364"/>
            <a:ext cx="68806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Урок русского языка </a:t>
            </a:r>
          </a:p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               в 4 </a:t>
            </a:r>
            <a:r>
              <a:rPr lang="ru-RU" sz="4800" dirty="0">
                <a:solidFill>
                  <a:schemeClr val="accent2">
                    <a:lumMod val="50000"/>
                  </a:schemeClr>
                </a:solidFill>
              </a:rPr>
              <a:t>классе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928802"/>
            <a:ext cx="342617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1</a:t>
            </a:r>
          </a:p>
          <a:p>
            <a:r>
              <a:rPr lang="ru-RU" sz="4000" b="1" i="1" dirty="0" smtClean="0"/>
              <a:t>маленький мягкий счастливый</a:t>
            </a:r>
            <a:endParaRPr lang="ru-RU" sz="40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32040" y="1857364"/>
            <a:ext cx="352839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2</a:t>
            </a:r>
          </a:p>
          <a:p>
            <a:pPr algn="ctr"/>
            <a:r>
              <a:rPr lang="ru-RU" sz="4000" b="1" i="1" dirty="0" smtClean="0"/>
              <a:t>мокрое</a:t>
            </a:r>
          </a:p>
          <a:p>
            <a:r>
              <a:rPr lang="ru-RU" sz="4000" b="1" i="1" dirty="0" smtClean="0"/>
              <a:t>       мелкое     </a:t>
            </a:r>
          </a:p>
          <a:p>
            <a:r>
              <a:rPr lang="ru-RU" sz="4000" b="1" i="1" dirty="0"/>
              <a:t> </a:t>
            </a:r>
            <a:r>
              <a:rPr lang="ru-RU" sz="4000" b="1" i="1" dirty="0" smtClean="0"/>
              <a:t>     молодое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xmlns="" val="233057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143117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Правописание падежных окончаний …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14356"/>
            <a:ext cx="77923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               Правописание </a:t>
            </a:r>
          </a:p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падежных окончаний имён прилагательных мужского и     среднего рода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357562"/>
            <a:ext cx="7200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Узнаем…</a:t>
            </a:r>
          </a:p>
          <a:p>
            <a:r>
              <a:rPr lang="ru-RU" sz="4400" b="1" i="1" dirty="0" smtClean="0"/>
              <a:t>Закрепим…</a:t>
            </a:r>
            <a:endParaRPr lang="ru-RU" sz="4000" b="1" i="1" dirty="0"/>
          </a:p>
        </p:txBody>
      </p:sp>
      <p:pic>
        <p:nvPicPr>
          <p:cNvPr id="4098" name="Picture 2" descr="C:\Users\Администратор\Desktop\imagesCAMEP5M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500826" y="3929066"/>
            <a:ext cx="2016224" cy="216024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4708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</a:t>
            </a:r>
            <a:r>
              <a:rPr lang="ru-RU" sz="4800" b="1" dirty="0" smtClean="0">
                <a:solidFill>
                  <a:srgbClr val="7030A0"/>
                </a:solidFill>
              </a:rPr>
              <a:t>Работа в «чётверках»</a:t>
            </a:r>
            <a:endParaRPr lang="ru-RU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49548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Падежные окончания</a:t>
            </a:r>
          </a:p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 имен прилагательных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М.р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. и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С.р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.</a:t>
            </a:r>
            <a:endParaRPr lang="ru-RU" sz="32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7455178"/>
              </p:ext>
            </p:extLst>
          </p:nvPr>
        </p:nvGraphicFramePr>
        <p:xfrm>
          <a:off x="1415988" y="1772816"/>
          <a:ext cx="6799350" cy="3886816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266450"/>
                <a:gridCol w="2266450"/>
                <a:gridCol w="2266450"/>
              </a:tblGrid>
              <a:tr h="538342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падеж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род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3834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мужской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средний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43665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именительный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-ой, -</a:t>
                      </a:r>
                      <a:r>
                        <a:rPr lang="ru-RU" b="1" dirty="0" err="1" smtClean="0">
                          <a:solidFill>
                            <a:srgbClr val="C00000"/>
                          </a:solidFill>
                        </a:rPr>
                        <a:t>ый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b="1" dirty="0" err="1" smtClean="0">
                          <a:solidFill>
                            <a:srgbClr val="C00000"/>
                          </a:solidFill>
                        </a:rPr>
                        <a:t>ий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ru-RU" b="1" dirty="0" err="1" smtClean="0">
                          <a:solidFill>
                            <a:srgbClr val="C00000"/>
                          </a:solidFill>
                        </a:rPr>
                        <a:t>ое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, -ее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3665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родительный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-ого, - его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3665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дательный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-ому,</a:t>
                      </a:r>
                      <a:r>
                        <a:rPr lang="ru-RU" b="1" baseline="0" dirty="0" smtClean="0">
                          <a:solidFill>
                            <a:srgbClr val="C00000"/>
                          </a:solidFill>
                        </a:rPr>
                        <a:t> -ему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2685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винительный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-ой, -</a:t>
                      </a:r>
                      <a:r>
                        <a:rPr lang="ru-RU" b="1" dirty="0" err="1" smtClean="0">
                          <a:solidFill>
                            <a:srgbClr val="C00000"/>
                          </a:solidFill>
                        </a:rPr>
                        <a:t>ый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, -ого, -его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ru-RU" b="1" dirty="0" err="1" smtClean="0">
                          <a:solidFill>
                            <a:srgbClr val="C00000"/>
                          </a:solidFill>
                        </a:rPr>
                        <a:t>ое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, -ее, -ого, -его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3665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творительный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ru-RU" b="1" dirty="0" err="1" smtClean="0">
                          <a:solidFill>
                            <a:srgbClr val="C00000"/>
                          </a:solidFill>
                        </a:rPr>
                        <a:t>ым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, -им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3665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предложный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-ом, -ем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6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7030A0"/>
                </a:solidFill>
              </a:rPr>
              <a:t>Совет!</a:t>
            </a:r>
            <a:endParaRPr lang="ru-RU" sz="80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sz="4000" b="1" dirty="0" smtClean="0">
                <a:solidFill>
                  <a:srgbClr val="C00000"/>
                </a:solidFill>
              </a:rPr>
              <a:t>Не хочешь остаться с носом,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  Проверяй окончание вопросом!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2071678"/>
            <a:ext cx="67866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Физминутка</a:t>
            </a:r>
            <a:endParaRPr lang="ru-RU" sz="72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  <a:p>
            <a:endParaRPr lang="ru-RU" sz="7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94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7163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>Работа по учебнику</a:t>
            </a: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</a:t>
            </a:r>
            <a:r>
              <a:rPr lang="ru-RU" sz="4800" dirty="0" smtClean="0"/>
              <a:t>С. 17, упражнение </a:t>
            </a:r>
            <a:r>
              <a:rPr lang="ru-RU" sz="4800" dirty="0" smtClean="0">
                <a:solidFill>
                  <a:srgbClr val="C00000"/>
                </a:solidFill>
              </a:rPr>
              <a:t>24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Домашнее задание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   </a:t>
            </a:r>
            <a:r>
              <a:rPr lang="ru-RU" sz="6600" dirty="0" smtClean="0"/>
              <a:t>С.17,  упр.24,    правило 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r>
              <a:rPr lang="ru-RU" sz="6000" dirty="0" smtClean="0">
                <a:solidFill>
                  <a:srgbClr val="7030A0"/>
                </a:solidFill>
              </a:rPr>
              <a:t>приём     «</a:t>
            </a:r>
            <a:r>
              <a:rPr lang="ru-RU" sz="6000" dirty="0" err="1" smtClean="0">
                <a:solidFill>
                  <a:srgbClr val="7030A0"/>
                </a:solidFill>
              </a:rPr>
              <a:t>Взаимодиктант</a:t>
            </a:r>
            <a:r>
              <a:rPr lang="ru-RU" sz="6000" dirty="0" smtClean="0">
                <a:solidFill>
                  <a:srgbClr val="7030A0"/>
                </a:solidFill>
              </a:rPr>
              <a:t>»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Подчеркни имя прилагательное </a:t>
            </a:r>
          </a:p>
          <a:p>
            <a:pPr algn="ctr">
              <a:buNone/>
            </a:pPr>
            <a:r>
              <a:rPr lang="ru-RU" sz="4000" dirty="0" smtClean="0"/>
              <a:t>и определи род.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0" dirty="0" smtClean="0"/>
              <a:t>пойдёт впрок</a:t>
            </a:r>
          </a:p>
          <a:p>
            <a:pPr algn="ctr">
              <a:buNone/>
            </a:pPr>
            <a:r>
              <a:rPr lang="ru-RU" sz="13000" dirty="0" smtClean="0">
                <a:solidFill>
                  <a:srgbClr val="FF0000"/>
                </a:solidFill>
              </a:rPr>
              <a:t>?</a:t>
            </a:r>
            <a:endParaRPr lang="ru-RU" sz="1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Работа в группах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</a:t>
            </a:r>
            <a:r>
              <a:rPr lang="ru-RU" dirty="0" smtClean="0">
                <a:solidFill>
                  <a:srgbClr val="002060"/>
                </a:solidFill>
              </a:rPr>
              <a:t>ленивый –   М.род,    И. </a:t>
            </a:r>
            <a:r>
              <a:rPr lang="ru-RU" dirty="0" err="1" smtClean="0">
                <a:solidFill>
                  <a:srgbClr val="002060"/>
                </a:solidFill>
              </a:rPr>
              <a:t>пад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</a:t>
            </a:r>
            <a:r>
              <a:rPr lang="ru-RU" dirty="0" smtClean="0">
                <a:solidFill>
                  <a:srgbClr val="C00000"/>
                </a:solidFill>
              </a:rPr>
              <a:t>крепкую-   Ж.род,      В. </a:t>
            </a:r>
            <a:r>
              <a:rPr lang="ru-RU" dirty="0" err="1" smtClean="0">
                <a:solidFill>
                  <a:srgbClr val="C00000"/>
                </a:solidFill>
              </a:rPr>
              <a:t>пад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 </a:t>
            </a:r>
            <a:r>
              <a:rPr lang="ru-RU" dirty="0" smtClean="0">
                <a:solidFill>
                  <a:srgbClr val="7030A0"/>
                </a:solidFill>
              </a:rPr>
              <a:t>нужную-   С. род,       Р. </a:t>
            </a:r>
            <a:r>
              <a:rPr lang="ru-RU" dirty="0" err="1" smtClean="0">
                <a:solidFill>
                  <a:srgbClr val="7030A0"/>
                </a:solidFill>
              </a:rPr>
              <a:t>пад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Самостоятельная работа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</a:t>
            </a:r>
            <a:r>
              <a:rPr lang="ru-RU" sz="4800" dirty="0" smtClean="0">
                <a:solidFill>
                  <a:srgbClr val="00B050"/>
                </a:solidFill>
              </a:rPr>
              <a:t>1 </a:t>
            </a:r>
            <a:r>
              <a:rPr lang="ru-RU" sz="4800" dirty="0" err="1" smtClean="0">
                <a:solidFill>
                  <a:srgbClr val="00B050"/>
                </a:solidFill>
              </a:rPr>
              <a:t>вариан</a:t>
            </a:r>
            <a:r>
              <a:rPr lang="ru-RU" sz="4800" dirty="0" smtClean="0">
                <a:solidFill>
                  <a:srgbClr val="00B050"/>
                </a:solidFill>
              </a:rPr>
              <a:t>-       М.род</a:t>
            </a:r>
          </a:p>
          <a:p>
            <a:pPr>
              <a:buNone/>
            </a:pPr>
            <a:endParaRPr lang="ru-RU" sz="4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       </a:t>
            </a:r>
            <a:r>
              <a:rPr lang="ru-RU" sz="4800" dirty="0" smtClean="0">
                <a:solidFill>
                  <a:srgbClr val="00B0F0"/>
                </a:solidFill>
              </a:rPr>
              <a:t>2 вариант  -   С.род</a:t>
            </a:r>
            <a:endParaRPr lang="ru-RU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"/>
          <p:cNvSpPr txBox="1">
            <a:spLocks noChangeArrowheads="1"/>
          </p:cNvSpPr>
          <p:nvPr/>
        </p:nvSpPr>
        <p:spPr bwMode="auto">
          <a:xfrm>
            <a:off x="1643042" y="2143116"/>
            <a:ext cx="3571900" cy="2928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i="0" dirty="0" smtClean="0">
                <a:solidFill>
                  <a:srgbClr val="FF0000"/>
                </a:solidFill>
              </a:rPr>
              <a:t>«ХОЧУ»</a:t>
            </a:r>
          </a:p>
          <a:p>
            <a:pPr eaLnBrk="1" hangingPunct="1">
              <a:spcBef>
                <a:spcPct val="50000"/>
              </a:spcBef>
            </a:pPr>
            <a:r>
              <a:rPr lang="ru-RU" sz="2800" b="0" i="0" dirty="0" smtClean="0">
                <a:solidFill>
                  <a:srgbClr val="002060"/>
                </a:solidFill>
              </a:rPr>
              <a:t>интересный </a:t>
            </a:r>
            <a:r>
              <a:rPr lang="ru-RU" sz="2800" b="0" i="0" dirty="0" smtClean="0">
                <a:solidFill>
                  <a:srgbClr val="7030A0"/>
                </a:solidFill>
              </a:rPr>
              <a:t>полезный </a:t>
            </a:r>
            <a:r>
              <a:rPr lang="ru-RU" sz="2800" b="0" i="0" dirty="0" smtClean="0">
                <a:solidFill>
                  <a:srgbClr val="002060"/>
                </a:solidFill>
              </a:rPr>
              <a:t>результативный </a:t>
            </a:r>
            <a:r>
              <a:rPr lang="ru-RU" sz="2800" b="0" i="0" dirty="0" smtClean="0">
                <a:solidFill>
                  <a:srgbClr val="7030A0"/>
                </a:solidFill>
              </a:rPr>
              <a:t>качественный </a:t>
            </a:r>
            <a:r>
              <a:rPr lang="ru-RU" sz="2800" b="0" i="0" dirty="0" smtClean="0">
                <a:solidFill>
                  <a:srgbClr val="002060"/>
                </a:solidFill>
              </a:rPr>
              <a:t>увлекательный</a:t>
            </a:r>
            <a:r>
              <a:rPr lang="ru-RU" sz="2400" b="0" i="0" dirty="0" smtClean="0">
                <a:solidFill>
                  <a:srgbClr val="002060"/>
                </a:solidFill>
              </a:rPr>
              <a:t>…</a:t>
            </a:r>
            <a:endParaRPr lang="ru-RU" sz="2400" b="0" dirty="0">
              <a:solidFill>
                <a:srgbClr val="002060"/>
              </a:solidFill>
            </a:endParaRPr>
          </a:p>
        </p:txBody>
      </p:sp>
      <p:pic>
        <p:nvPicPr>
          <p:cNvPr id="3082" name="Picture 17" descr="Ка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1878478" cy="1809890"/>
          </a:xfrm>
          <a:prstGeom prst="rect">
            <a:avLst/>
          </a:prstGeom>
          <a:noFill/>
          <a:ln w="38100">
            <a:solidFill>
              <a:srgbClr val="003300"/>
            </a:solidFill>
            <a:miter lim="800000"/>
            <a:headEnd/>
            <a:tailEnd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8" descr="Синег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8680" y="275991"/>
            <a:ext cx="1508459" cy="2000881"/>
          </a:xfrm>
          <a:prstGeom prst="rect">
            <a:avLst/>
          </a:prstGeom>
          <a:noFill/>
          <a:ln w="38100">
            <a:solidFill>
              <a:srgbClr val="003300"/>
            </a:solidFill>
            <a:miter lim="800000"/>
            <a:headEnd/>
            <a:tailEnd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5364088" y="2143116"/>
            <a:ext cx="3174954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i="0" dirty="0" smtClean="0">
                <a:solidFill>
                  <a:srgbClr val="FF0000"/>
                </a:solidFill>
              </a:rPr>
              <a:t>«ПОЛУЧИЛСЯ»</a:t>
            </a:r>
            <a:r>
              <a:rPr lang="ru-RU" sz="13000" b="0" i="0" dirty="0" smtClean="0"/>
              <a:t>?</a:t>
            </a:r>
            <a:endParaRPr lang="ru-RU" sz="13000" b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80549" y="2214248"/>
            <a:ext cx="3063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У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8327" y="2848737"/>
            <a:ext cx="3063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62116" y="3523263"/>
            <a:ext cx="3063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61348" y="4232021"/>
            <a:ext cx="3063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К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167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6600" dirty="0" smtClean="0">
                <a:solidFill>
                  <a:srgbClr val="7030A0"/>
                </a:solidFill>
              </a:rPr>
              <a:t>Спасибо за урок!</a:t>
            </a:r>
            <a:endParaRPr lang="ru-RU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"/>
          <p:cNvSpPr txBox="1">
            <a:spLocks noChangeArrowheads="1"/>
          </p:cNvSpPr>
          <p:nvPr/>
        </p:nvSpPr>
        <p:spPr bwMode="auto">
          <a:xfrm>
            <a:off x="1643042" y="2143116"/>
            <a:ext cx="3571900" cy="2928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i="0" dirty="0" smtClean="0">
                <a:solidFill>
                  <a:srgbClr val="FF0000"/>
                </a:solidFill>
              </a:rPr>
              <a:t>«ХОЧУ»</a:t>
            </a:r>
          </a:p>
          <a:p>
            <a:pPr eaLnBrk="1" hangingPunct="1">
              <a:spcBef>
                <a:spcPct val="50000"/>
              </a:spcBef>
            </a:pPr>
            <a:r>
              <a:rPr lang="ru-RU" sz="2800" b="0" i="0" dirty="0" smtClean="0">
                <a:solidFill>
                  <a:srgbClr val="002060"/>
                </a:solidFill>
              </a:rPr>
              <a:t>интересный </a:t>
            </a:r>
            <a:r>
              <a:rPr lang="ru-RU" sz="2800" b="0" i="0" dirty="0" smtClean="0">
                <a:solidFill>
                  <a:srgbClr val="7030A0"/>
                </a:solidFill>
              </a:rPr>
              <a:t>полезный </a:t>
            </a:r>
            <a:r>
              <a:rPr lang="ru-RU" sz="2800" b="0" i="0" dirty="0" smtClean="0">
                <a:solidFill>
                  <a:srgbClr val="002060"/>
                </a:solidFill>
              </a:rPr>
              <a:t>результативный </a:t>
            </a:r>
            <a:r>
              <a:rPr lang="ru-RU" sz="2800" b="0" i="0" dirty="0" smtClean="0">
                <a:solidFill>
                  <a:srgbClr val="7030A0"/>
                </a:solidFill>
              </a:rPr>
              <a:t>качественный </a:t>
            </a:r>
            <a:r>
              <a:rPr lang="ru-RU" sz="2800" b="0" i="0" dirty="0" smtClean="0">
                <a:solidFill>
                  <a:srgbClr val="002060"/>
                </a:solidFill>
              </a:rPr>
              <a:t>увлекательный</a:t>
            </a:r>
            <a:r>
              <a:rPr lang="ru-RU" sz="2400" b="0" i="0" dirty="0" smtClean="0">
                <a:solidFill>
                  <a:srgbClr val="002060"/>
                </a:solidFill>
              </a:rPr>
              <a:t>…</a:t>
            </a:r>
            <a:endParaRPr lang="ru-RU" sz="2400" b="0" dirty="0">
              <a:solidFill>
                <a:srgbClr val="002060"/>
              </a:solidFill>
            </a:endParaRPr>
          </a:p>
        </p:txBody>
      </p:sp>
      <p:pic>
        <p:nvPicPr>
          <p:cNvPr id="3082" name="Picture 17" descr="Ка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1878478" cy="1809890"/>
          </a:xfrm>
          <a:prstGeom prst="rect">
            <a:avLst/>
          </a:prstGeom>
          <a:noFill/>
          <a:ln w="38100">
            <a:solidFill>
              <a:srgbClr val="003300"/>
            </a:solidFill>
            <a:miter lim="800000"/>
            <a:headEnd/>
            <a:tailEnd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8" descr="Синег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8680" y="275991"/>
            <a:ext cx="1508459" cy="2000881"/>
          </a:xfrm>
          <a:prstGeom prst="rect">
            <a:avLst/>
          </a:prstGeom>
          <a:noFill/>
          <a:ln w="38100">
            <a:solidFill>
              <a:srgbClr val="003300"/>
            </a:solidFill>
            <a:miter lim="800000"/>
            <a:headEnd/>
            <a:tailEnd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5364088" y="2143116"/>
            <a:ext cx="3174954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i="0" dirty="0" smtClean="0">
                <a:solidFill>
                  <a:srgbClr val="FF0000"/>
                </a:solidFill>
              </a:rPr>
              <a:t>«ПОЛУЧИЛСЯ»</a:t>
            </a:r>
            <a:r>
              <a:rPr lang="ru-RU" sz="13000" b="0" i="0" dirty="0" smtClean="0"/>
              <a:t>?</a:t>
            </a:r>
            <a:endParaRPr lang="ru-RU" sz="13000" b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80549" y="2214248"/>
            <a:ext cx="3063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У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8327" y="2848737"/>
            <a:ext cx="3063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62116" y="3523263"/>
            <a:ext cx="3063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61348" y="4232021"/>
            <a:ext cx="3063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</a:rPr>
              <a:t>К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167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3928" y="476672"/>
            <a:ext cx="1186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Тест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8953" y="1233554"/>
            <a:ext cx="832073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Имя прилагательное </a:t>
            </a:r>
            <a:r>
              <a:rPr lang="ru-RU" sz="2800" dirty="0" smtClean="0">
                <a:solidFill>
                  <a:srgbClr val="7030A0"/>
                </a:solidFill>
              </a:rPr>
              <a:t>– </a:t>
            </a:r>
            <a:r>
              <a:rPr lang="ru-RU" sz="2400" b="1" i="1" dirty="0" smtClean="0">
                <a:solidFill>
                  <a:srgbClr val="002060"/>
                </a:solidFill>
              </a:rPr>
              <a:t>самостоятельная часть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        речи,  которая обозначает признак предмета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1896" y="2348880"/>
            <a:ext cx="7657417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2. Имена прилагательные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делают нашу речь</a:t>
            </a:r>
          </a:p>
          <a:p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             точной, ясной, выразительной.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3357562"/>
            <a:ext cx="811431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3. Имена прилагательные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не согласуются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               с именем    существительным</a:t>
            </a:r>
            <a:r>
              <a:rPr lang="en-US" sz="2400" b="1" i="1" dirty="0" smtClean="0">
                <a:solidFill>
                  <a:srgbClr val="002060"/>
                </a:solidFill>
              </a:rPr>
              <a:t>.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                    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4855" y="4249544"/>
            <a:ext cx="69862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4. Склонение- </a:t>
            </a:r>
            <a:r>
              <a:rPr lang="ru-RU" sz="2800" b="1" i="1" dirty="0" smtClean="0">
                <a:solidFill>
                  <a:srgbClr val="002060"/>
                </a:solidFill>
              </a:rPr>
              <a:t>это изменение по родам</a:t>
            </a:r>
            <a:r>
              <a:rPr lang="ru-RU" sz="2400" b="1" i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4941168"/>
            <a:ext cx="48574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solidFill>
                  <a:srgbClr val="7030A0"/>
                </a:solidFill>
              </a:rPr>
              <a:t>Проверь: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800" dirty="0" smtClean="0">
                <a:solidFill>
                  <a:srgbClr val="FF0000"/>
                </a:solidFill>
              </a:rPr>
              <a:t>+, +, -, -.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028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7030A0"/>
                </a:solidFill>
              </a:rPr>
              <a:t>Чистописание</a:t>
            </a:r>
            <a:endParaRPr lang="ru-RU" sz="60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маленький </a:t>
            </a:r>
          </a:p>
          <a:p>
            <a:pPr>
              <a:buNone/>
            </a:pPr>
            <a:r>
              <a:rPr lang="ru-RU" sz="4000" dirty="0" smtClean="0"/>
              <a:t>                             мокрое </a:t>
            </a:r>
          </a:p>
          <a:p>
            <a:pPr>
              <a:buNone/>
            </a:pPr>
            <a:r>
              <a:rPr lang="ru-RU" sz="4000" dirty="0" smtClean="0"/>
              <a:t>                             мелкое</a:t>
            </a:r>
          </a:p>
          <a:p>
            <a:pPr>
              <a:buNone/>
            </a:pPr>
            <a:r>
              <a:rPr lang="ru-RU" sz="4000" dirty="0" smtClean="0"/>
              <a:t>                             молодое</a:t>
            </a:r>
          </a:p>
          <a:p>
            <a:pPr>
              <a:buNone/>
            </a:pPr>
            <a:r>
              <a:rPr lang="ru-RU" sz="4000" dirty="0" smtClean="0"/>
              <a:t>                             мягкий</a:t>
            </a:r>
          </a:p>
          <a:p>
            <a:pPr algn="ctr">
              <a:buNone/>
            </a:pPr>
            <a:r>
              <a:rPr lang="ru-RU" sz="4000" dirty="0" smtClean="0"/>
              <a:t>счастливый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Чистописание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/>
              <a:t>                 М </a:t>
            </a:r>
            <a:r>
              <a:rPr lang="ru-RU" b="1" dirty="0" smtClean="0">
                <a:solidFill>
                  <a:srgbClr val="FF0000"/>
                </a:solidFill>
              </a:rPr>
              <a:t>?           </a:t>
            </a:r>
            <a:r>
              <a:rPr lang="ru-RU" b="1" i="1" dirty="0" err="1" smtClean="0"/>
              <a:t>тр</a:t>
            </a:r>
            <a:r>
              <a:rPr lang="ru-RU" b="1" i="1" dirty="0" smtClean="0">
                <a:solidFill>
                  <a:srgbClr val="FF0000"/>
                </a:solidFill>
              </a:rPr>
              <a:t>  ? </a:t>
            </a:r>
            <a:r>
              <a:rPr lang="ru-RU" b="1" i="1" dirty="0" err="1" smtClean="0"/>
              <a:t>ллейбус</a:t>
            </a:r>
            <a:endParaRPr lang="ru-RU" b="1" i="1" dirty="0" smtClean="0"/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</a:t>
            </a:r>
            <a:r>
              <a:rPr lang="ru-RU" b="1" dirty="0" smtClean="0"/>
              <a:t> М </a:t>
            </a:r>
            <a:r>
              <a:rPr lang="ru-RU" b="1" dirty="0" smtClean="0">
                <a:solidFill>
                  <a:srgbClr val="FF0000"/>
                </a:solidFill>
              </a:rPr>
              <a:t>?            </a:t>
            </a:r>
            <a:r>
              <a:rPr lang="ru-RU" b="1" i="1" dirty="0" err="1" smtClean="0"/>
              <a:t>р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?  </a:t>
            </a:r>
            <a:r>
              <a:rPr lang="ru-RU" b="1" i="1" dirty="0" err="1" smtClean="0"/>
              <a:t>бенок</a:t>
            </a:r>
            <a:endParaRPr lang="ru-RU" b="1" i="1" dirty="0" smtClean="0"/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</a:t>
            </a:r>
            <a:r>
              <a:rPr lang="ru-RU" b="1" dirty="0" smtClean="0"/>
              <a:t> М </a:t>
            </a:r>
            <a:r>
              <a:rPr lang="ru-RU" b="1" dirty="0" smtClean="0">
                <a:solidFill>
                  <a:srgbClr val="FF0000"/>
                </a:solidFill>
              </a:rPr>
              <a:t>?            </a:t>
            </a:r>
            <a:r>
              <a:rPr lang="ru-RU" b="1" i="1" dirty="0" smtClean="0"/>
              <a:t>с </a:t>
            </a:r>
            <a:r>
              <a:rPr lang="ru-RU" b="1" i="1" dirty="0" smtClean="0">
                <a:solidFill>
                  <a:srgbClr val="FF0000"/>
                </a:solidFill>
              </a:rPr>
              <a:t>? </a:t>
            </a:r>
            <a:r>
              <a:rPr lang="ru-RU" b="1" i="1" dirty="0" smtClean="0"/>
              <a:t>ять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ru-RU" b="1" dirty="0" smtClean="0"/>
              <a:t>                 М </a:t>
            </a:r>
            <a:r>
              <a:rPr lang="ru-RU" b="1" dirty="0" smtClean="0">
                <a:solidFill>
                  <a:srgbClr val="FF0000"/>
                </a:solidFill>
              </a:rPr>
              <a:t>?            </a:t>
            </a:r>
            <a:r>
              <a:rPr lang="ru-RU" b="1" i="1" dirty="0" smtClean="0">
                <a:solidFill>
                  <a:srgbClr val="FF0000"/>
                </a:solidFill>
              </a:rPr>
              <a:t>? </a:t>
            </a:r>
            <a:r>
              <a:rPr lang="ru-RU" b="1" i="1" dirty="0" err="1" smtClean="0"/>
              <a:t>сфальт</a:t>
            </a:r>
            <a:endParaRPr lang="ru-RU" b="1" i="1" dirty="0" smtClean="0"/>
          </a:p>
          <a:p>
            <a:pPr>
              <a:lnSpc>
                <a:spcPct val="150000"/>
              </a:lnSpc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                ПРОВЕ</a:t>
            </a:r>
            <a:r>
              <a:rPr lang="en-US" sz="3600" dirty="0" smtClean="0">
                <a:solidFill>
                  <a:srgbClr val="FF0000"/>
                </a:solidFill>
              </a:rPr>
              <a:t>РЬ</a:t>
            </a:r>
            <a:r>
              <a:rPr lang="en-US" sz="6000" dirty="0" smtClean="0">
                <a:solidFill>
                  <a:srgbClr val="FF0000"/>
                </a:solidFill>
              </a:rPr>
              <a:t>!</a:t>
            </a:r>
            <a:r>
              <a:rPr lang="ru-RU" sz="60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4800" i="1" dirty="0" smtClean="0">
                <a:solidFill>
                  <a:srgbClr val="002060"/>
                </a:solidFill>
              </a:rPr>
              <a:t>мо  </a:t>
            </a:r>
            <a:r>
              <a:rPr lang="ru-RU" sz="4800" i="1" dirty="0" err="1" smtClean="0">
                <a:solidFill>
                  <a:srgbClr val="002060"/>
                </a:solidFill>
              </a:rPr>
              <a:t>ме</a:t>
            </a:r>
            <a:r>
              <a:rPr lang="ru-RU" sz="4800" i="1" dirty="0" smtClean="0">
                <a:solidFill>
                  <a:srgbClr val="002060"/>
                </a:solidFill>
              </a:rPr>
              <a:t>  ми  </a:t>
            </a:r>
            <a:r>
              <a:rPr lang="ru-RU" sz="4800" i="1" dirty="0" err="1" smtClean="0">
                <a:solidFill>
                  <a:srgbClr val="002060"/>
                </a:solidFill>
              </a:rPr>
              <a:t>ма</a:t>
            </a:r>
            <a:endParaRPr lang="ru-RU" sz="4800" i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416622"/>
            <a:ext cx="2786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1 ряд         </a:t>
            </a:r>
            <a:r>
              <a:rPr lang="ru-RU" sz="4000" b="1" i="1" dirty="0" smtClean="0">
                <a:solidFill>
                  <a:srgbClr val="FF0000"/>
                </a:solidFill>
              </a:rPr>
              <a:t>мо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1293511"/>
            <a:ext cx="62151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/>
              <a:t>       </a:t>
            </a:r>
            <a:r>
              <a:rPr lang="ru-RU" sz="2800" b="1" i="1" dirty="0" smtClean="0"/>
              <a:t>молодой, модный, мобильный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9621" y="2420888"/>
            <a:ext cx="26708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2 ряд      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ме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9621" y="3645024"/>
            <a:ext cx="24801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3 ряд     </a:t>
            </a:r>
            <a:r>
              <a:rPr lang="ru-RU" sz="4400" b="1" i="1" dirty="0" smtClean="0">
                <a:solidFill>
                  <a:srgbClr val="FF0000"/>
                </a:solidFill>
              </a:rPr>
              <a:t>ми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3571876"/>
            <a:ext cx="5857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/>
              <a:t>      </a:t>
            </a:r>
            <a:r>
              <a:rPr lang="ru-RU" sz="2800" b="1" i="1" dirty="0" smtClean="0"/>
              <a:t>милый, мировой, мирный</a:t>
            </a:r>
            <a:r>
              <a:rPr lang="ru-RU" sz="4000" b="1" i="1" dirty="0" smtClean="0"/>
              <a:t>  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2420888"/>
            <a:ext cx="58993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        </a:t>
            </a:r>
            <a:r>
              <a:rPr lang="ru-RU" sz="4000" b="1" i="1" dirty="0" smtClean="0"/>
              <a:t>  </a:t>
            </a:r>
            <a:r>
              <a:rPr lang="ru-RU" sz="2800" b="1" i="1" dirty="0" smtClean="0"/>
              <a:t>меткий, мелкий, медовый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32754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35696" y="908720"/>
            <a:ext cx="48702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СЧАСТЛИВЫЙ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  <p:pic>
        <p:nvPicPr>
          <p:cNvPr id="3074" name="Picture 2" descr="C:\Users\Администратор\Desktop\imagesCA0QGSH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133" y="1887036"/>
            <a:ext cx="2143125" cy="21336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Администратор\Desktop\imagesCAMMVAY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2053" y="3718000"/>
            <a:ext cx="2143125" cy="214312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Администратор\Desktop\untitled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973" t="2916" r="17149"/>
          <a:stretch/>
        </p:blipFill>
        <p:spPr bwMode="auto">
          <a:xfrm>
            <a:off x="6277419" y="1819652"/>
            <a:ext cx="2231376" cy="2478068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7766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                       </a:t>
            </a:r>
          </a:p>
          <a:p>
            <a:pPr>
              <a:buNone/>
            </a:pPr>
            <a:r>
              <a:rPr lang="ru-RU" sz="4000" dirty="0" smtClean="0"/>
              <a:t>                             </a:t>
            </a:r>
            <a:r>
              <a:rPr lang="ru-RU" sz="4800" dirty="0" smtClean="0"/>
              <a:t>маленький </a:t>
            </a:r>
          </a:p>
          <a:p>
            <a:pPr>
              <a:buNone/>
            </a:pPr>
            <a:r>
              <a:rPr lang="ru-RU" sz="4800" dirty="0" smtClean="0"/>
              <a:t>                        мокрое </a:t>
            </a:r>
          </a:p>
          <a:p>
            <a:pPr>
              <a:buNone/>
            </a:pPr>
            <a:r>
              <a:rPr lang="ru-RU" sz="4800" dirty="0" smtClean="0"/>
              <a:t>                        мелкое</a:t>
            </a:r>
          </a:p>
          <a:p>
            <a:pPr>
              <a:buNone/>
            </a:pPr>
            <a:r>
              <a:rPr lang="ru-RU" sz="4800" dirty="0" smtClean="0"/>
              <a:t>                        молодое</a:t>
            </a:r>
          </a:p>
          <a:p>
            <a:pPr>
              <a:buNone/>
            </a:pPr>
            <a:r>
              <a:rPr lang="ru-RU" sz="4800" dirty="0" smtClean="0"/>
              <a:t>                        мягкий</a:t>
            </a:r>
          </a:p>
          <a:p>
            <a:pPr>
              <a:buNone/>
            </a:pPr>
            <a:r>
              <a:rPr lang="ru-RU" sz="4000" dirty="0" smtClean="0"/>
              <a:t>                             счастливый</a:t>
            </a:r>
            <a:endParaRPr lang="ru-RU" sz="4000" dirty="0" smtClean="0">
              <a:solidFill>
                <a:srgbClr val="FF0000"/>
              </a:solidFill>
            </a:endParaRPr>
          </a:p>
          <a:p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397</Words>
  <Application>Microsoft Office PowerPoint</Application>
  <PresentationFormat>Экран (4:3)</PresentationFormat>
  <Paragraphs>112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Чистописание</vt:lpstr>
      <vt:lpstr>Чистописание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Совет!</vt:lpstr>
      <vt:lpstr>Слайд 16</vt:lpstr>
      <vt:lpstr>Работа по учебнику</vt:lpstr>
      <vt:lpstr>Домашнее задание</vt:lpstr>
      <vt:lpstr>Слайд 19</vt:lpstr>
      <vt:lpstr>Работа в группах</vt:lpstr>
      <vt:lpstr>Самостоятельная работа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Test</cp:lastModifiedBy>
  <cp:revision>55</cp:revision>
  <dcterms:created xsi:type="dcterms:W3CDTF">2013-08-18T07:43:00Z</dcterms:created>
  <dcterms:modified xsi:type="dcterms:W3CDTF">2014-01-22T07:24:19Z</dcterms:modified>
</cp:coreProperties>
</file>